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  <p:sldMasterId id="2147483684" r:id="rId5"/>
    <p:sldMasterId id="2147483702" r:id="rId6"/>
  </p:sldMasterIdLst>
  <p:notesMasterIdLst>
    <p:notesMasterId r:id="rId25"/>
  </p:notesMasterIdLst>
  <p:sldIdLst>
    <p:sldId id="256" r:id="rId7"/>
    <p:sldId id="306" r:id="rId8"/>
    <p:sldId id="257" r:id="rId9"/>
    <p:sldId id="263" r:id="rId10"/>
    <p:sldId id="307" r:id="rId11"/>
    <p:sldId id="269" r:id="rId12"/>
    <p:sldId id="276" r:id="rId13"/>
    <p:sldId id="298" r:id="rId14"/>
    <p:sldId id="288" r:id="rId15"/>
    <p:sldId id="308" r:id="rId16"/>
    <p:sldId id="303" r:id="rId17"/>
    <p:sldId id="301" r:id="rId18"/>
    <p:sldId id="282" r:id="rId19"/>
    <p:sldId id="300" r:id="rId20"/>
    <p:sldId id="299" r:id="rId21"/>
    <p:sldId id="302" r:id="rId22"/>
    <p:sldId id="309" r:id="rId23"/>
    <p:sldId id="297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Ubuntu Light" panose="020B0304030602030204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306"/>
            <p14:sldId id="257"/>
            <p14:sldId id="263"/>
            <p14:sldId id="307"/>
            <p14:sldId id="269"/>
            <p14:sldId id="276"/>
            <p14:sldId id="298"/>
            <p14:sldId id="288"/>
            <p14:sldId id="308"/>
            <p14:sldId id="303"/>
            <p14:sldId id="301"/>
            <p14:sldId id="282"/>
            <p14:sldId id="300"/>
            <p14:sldId id="299"/>
            <p14:sldId id="302"/>
            <p14:sldId id="30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65"/>
    <a:srgbClr val="E6E4E2"/>
    <a:srgbClr val="323232"/>
    <a:srgbClr val="043364"/>
    <a:srgbClr val="EF4815"/>
    <a:srgbClr val="872000"/>
    <a:srgbClr val="BA2B00"/>
    <a:srgbClr val="FA7046"/>
    <a:srgbClr val="873D26"/>
    <a:srgbClr val="D45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94" autoAdjust="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5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be259c7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f0be259c7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33b1b3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33b1b3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8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2a5eea89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2a5eea89c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47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2b33b1b3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2b33b1b3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6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2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368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-1987" y="4866038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  <p:sp>
        <p:nvSpPr>
          <p:cNvPr id="10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3874785" y="4883550"/>
            <a:ext cx="20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65760" y="-3048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Calibri"/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0" y="4883222"/>
            <a:ext cx="54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10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2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posal Title Slide Template">
  <p:cSld name="Proposal Title Slide Templa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6060625" y="1936175"/>
            <a:ext cx="2260200" cy="14895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400050" dist="66675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17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20818" y="105684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-282416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798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249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">
  <p:cSld name="Title and body with sub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2"/>
          </p:nvPr>
        </p:nvSpPr>
        <p:spPr>
          <a:xfrm>
            <a:off x="365760" y="786379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Calibri"/>
              <a:buNone/>
              <a:defRPr sz="20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051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65751" y="47244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Calibri"/>
              <a:buNone/>
              <a:defRPr sz="13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35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32400" y="1060704"/>
            <a:ext cx="39999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720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4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44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3621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92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2602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858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14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blank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5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21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299375" y="1600475"/>
            <a:ext cx="35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5299375" y="2322700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6355525" y="4608678"/>
            <a:ext cx="250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77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96601" y="3670275"/>
            <a:ext cx="42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896600" y="4393775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825" y="85050"/>
            <a:ext cx="676854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484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478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ExtraBold"/>
              <a:buNone/>
              <a:defRPr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194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3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ExtraBold"/>
              <a:buNone/>
              <a:defRPr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sz="800" b="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11287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825" y="85050"/>
            <a:ext cx="676856" cy="125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27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1403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874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Proprietary &amp; Confidential</a:t>
            </a:r>
            <a:endParaRPr sz="1100"/>
          </a:p>
        </p:txBody>
      </p:sp>
      <p:sp>
        <p:nvSpPr>
          <p:cNvPr id="151" name="Google Shape;151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85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2" y="82787"/>
            <a:ext cx="739896" cy="2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22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ExtraBold"/>
              <a:buNone/>
              <a:defRPr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65" name="Google Shape;165;p36"/>
          <p:cNvPicPr preferRelativeResize="0"/>
          <p:nvPr/>
        </p:nvPicPr>
        <p:blipFill rotWithShape="1">
          <a:blip r:embed="rId2">
            <a:alphaModFix/>
          </a:blip>
          <a:srcRect b="24115"/>
          <a:stretch/>
        </p:blipFill>
        <p:spPr>
          <a:xfrm>
            <a:off x="8314750" y="152412"/>
            <a:ext cx="676850" cy="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6"/>
          <p:cNvSpPr/>
          <p:nvPr/>
        </p:nvSpPr>
        <p:spPr>
          <a:xfrm>
            <a:off x="6450422" y="4967391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confidential</a:t>
            </a:r>
            <a:endParaRPr sz="800" i="0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26549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0825" y="85050"/>
            <a:ext cx="676856" cy="125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4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6" r:id="rId14"/>
    <p:sldLayoutId id="2147483668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75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2299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75275" y="2052820"/>
            <a:ext cx="4727414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 Platform Modernization </a:t>
            </a: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27702" y="3119915"/>
            <a:ext cx="12490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100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March 27, 2024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6" b="21923"/>
          <a:stretch/>
        </p:blipFill>
        <p:spPr>
          <a:xfrm>
            <a:off x="7466417" y="55002"/>
            <a:ext cx="1677583" cy="5293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Before and After</a:t>
            </a:r>
            <a:endParaRPr lang="en-IN" dirty="0"/>
          </a:p>
        </p:txBody>
      </p:sp>
      <p:pic>
        <p:nvPicPr>
          <p:cNvPr id="1026" name="Picture 2" descr="https://lh7-us.googleusercontent.com/ukxOhYNGTk8fqqSHmHZVVFmaylbjQ5S90dMGniil0rTPg1gqCRGHcu7CZSPu3MAECRe_prqwiDzW4LrYzupLlt7YzUnup7eQf53YJdiquL6S21x4miThfB77Ki22xW41mm4oF8rP1jX6T1Go0OacTM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b="57957"/>
          <a:stretch/>
        </p:blipFill>
        <p:spPr bwMode="auto">
          <a:xfrm>
            <a:off x="306988" y="1328075"/>
            <a:ext cx="5911464" cy="153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CLkt23a-9X7RYYdZlf9OsI-VuiNJUOBZKDjWPha7vMbRfP5lKHDLQfkxNgV348aczJI8uKsIwQ_tH5xd2ApGxvfWkWktLBwd-SAOd5Sat80Og9_nF1WFGbGbKKWYiMtoyTvnkK6pMB9Nvt0lDmbLy6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b="43325"/>
          <a:stretch/>
        </p:blipFill>
        <p:spPr bwMode="auto">
          <a:xfrm>
            <a:off x="306988" y="3344797"/>
            <a:ext cx="5932090" cy="149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361" y="948997"/>
            <a:ext cx="813043" cy="37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</a:rPr>
              <a:t>Before</a:t>
            </a:r>
            <a:endParaRPr lang="en-IN" b="1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361" y="2965719"/>
            <a:ext cx="660758" cy="37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</a:rPr>
              <a:t>After</a:t>
            </a:r>
            <a:endParaRPr lang="en-IN" b="1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</a:endParaRPr>
          </a:p>
        </p:txBody>
      </p:sp>
      <p:pic>
        <p:nvPicPr>
          <p:cNvPr id="1032" name="Picture 8" descr="https://lh7-us.googleusercontent.com/zOkq7Vy--IBccZXSVdBT2FGwQnxkEmbQFgXOybWN-ZDiZqJ1Nvvwn5MR8MgzwSVFAInHE26YvgU-ewl8dCULJjoxZacKucgHVp7YQbJh4ccfG3V4IhxzWvvlaQAXdtcyprMZS3UWKPcoIyd1__mQs5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r="89813" b="49802"/>
          <a:stretch/>
        </p:blipFill>
        <p:spPr bwMode="auto">
          <a:xfrm>
            <a:off x="7119846" y="1254398"/>
            <a:ext cx="605470" cy="155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us.googleusercontent.com/JZKSherrHbNy0BWVWXdy9_wj8RtWwItoPXoVAMNR53QF5k6LLxLahvOTB-zL-VMeGlrP1VAeA3RbRmOgyHgX_5mcsyW_HuieIp1r9xsfM6vRvighfhJZuzI7f6jiRnMXYpCa95J47VShsrYFJtpukk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87" b="48939"/>
          <a:stretch/>
        </p:blipFill>
        <p:spPr bwMode="auto">
          <a:xfrm>
            <a:off x="7109760" y="3244886"/>
            <a:ext cx="1231112" cy="15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2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Load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6988" y="1014590"/>
            <a:ext cx="397625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</a:rPr>
              <a:t>Create and manage data catalogs to provide a unified view of available data 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/>
              </a:solidFill>
              <a:latin typeface="Montserrat" panose="00000500000000000000" pitchFamily="50" charset="0"/>
              <a:ea typeface="Trebuchet MS"/>
              <a:cs typeface="Trebuchet M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</a:rPr>
              <a:t>The Glue Crawler scans the data source, infers schema, and creates tables in the Glue Data Catalog.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/>
              </a:solidFill>
              <a:latin typeface="Montserrat" panose="00000500000000000000" pitchFamily="50" charset="0"/>
              <a:ea typeface="Trebuchet MS"/>
              <a:cs typeface="Trebuchet M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</a:rPr>
              <a:t>Running the crawler on the cleaned CSVs to populate the tables in glue catalog.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050" dirty="0">
              <a:solidFill>
                <a:schemeClr val="tx1"/>
              </a:solidFill>
              <a:latin typeface="Montserrat" panose="00000500000000000000" pitchFamily="50" charset="0"/>
              <a:ea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3578" r="2926" b="4794"/>
          <a:stretch/>
        </p:blipFill>
        <p:spPr>
          <a:xfrm>
            <a:off x="4743879" y="323939"/>
            <a:ext cx="4400121" cy="2351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t="3694" r="2841" b="4871"/>
          <a:stretch/>
        </p:blipFill>
        <p:spPr>
          <a:xfrm>
            <a:off x="282818" y="2675307"/>
            <a:ext cx="4461061" cy="23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2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83197" y="1016785"/>
            <a:ext cx="35750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N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Communication to User using SMTP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2475" y="1009442"/>
            <a:ext cx="362150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N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Communication to Admin using SNS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2" r="1"/>
          <a:stretch/>
        </p:blipFill>
        <p:spPr>
          <a:xfrm>
            <a:off x="414527" y="1507902"/>
            <a:ext cx="3735365" cy="1646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t="6334" r="6733" b="33723"/>
          <a:stretch/>
        </p:blipFill>
        <p:spPr>
          <a:xfrm>
            <a:off x="4712208" y="1507902"/>
            <a:ext cx="3931920" cy="1408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3498" r="6385" b="6080"/>
          <a:stretch/>
        </p:blipFill>
        <p:spPr>
          <a:xfrm>
            <a:off x="4712209" y="2916079"/>
            <a:ext cx="3560064" cy="18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Customer Profile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8" y="712594"/>
            <a:ext cx="3551838" cy="2083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873" y="682326"/>
            <a:ext cx="3745104" cy="2206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64" y="2763823"/>
            <a:ext cx="3600886" cy="2177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795" y="2900480"/>
            <a:ext cx="4037554" cy="21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0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Transactions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8" y="718475"/>
            <a:ext cx="4172683" cy="3947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09" y="718475"/>
            <a:ext cx="3391644" cy="1893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77" y="2692458"/>
            <a:ext cx="4507542" cy="23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Data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76" y="560360"/>
            <a:ext cx="4078290" cy="2065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5" y="1086680"/>
            <a:ext cx="4885641" cy="327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988" y="2626336"/>
            <a:ext cx="3521802" cy="217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Clickstream Data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7" y="825022"/>
            <a:ext cx="3832126" cy="3759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82" y="432125"/>
            <a:ext cx="3707639" cy="258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75" y="2915080"/>
            <a:ext cx="3452252" cy="22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Data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4" y="1397059"/>
            <a:ext cx="4172159" cy="2703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20" y="417517"/>
            <a:ext cx="3648765" cy="2303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20" y="2720927"/>
            <a:ext cx="3698360" cy="23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1764926" y="221832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200" dirty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30" name="Google Shape;798;p53"/>
          <p:cNvSpPr txBox="1">
            <a:spLocks/>
          </p:cNvSpPr>
          <p:nvPr/>
        </p:nvSpPr>
        <p:spPr>
          <a:xfrm>
            <a:off x="1764926" y="2625901"/>
            <a:ext cx="1548915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www.incedoinc.com</a:t>
            </a:r>
          </a:p>
          <a:p>
            <a:pPr>
              <a:lnSpc>
                <a:spcPct val="90000"/>
              </a:lnSpc>
              <a:buSzPts val="1100"/>
            </a:pPr>
            <a:endParaRPr lang="en-IN" sz="105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and Objectives</a:t>
            </a:r>
            <a:endParaRPr lang="en-IN" dirty="0"/>
          </a:p>
        </p:txBody>
      </p:sp>
      <p:sp>
        <p:nvSpPr>
          <p:cNvPr id="4" name="Google Shape;828;p55"/>
          <p:cNvSpPr txBox="1"/>
          <p:nvPr/>
        </p:nvSpPr>
        <p:spPr>
          <a:xfrm>
            <a:off x="754619" y="952279"/>
            <a:ext cx="16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Business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82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668" y="780824"/>
            <a:ext cx="3433438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2;p55"/>
          <p:cNvSpPr txBox="1"/>
          <p:nvPr/>
        </p:nvSpPr>
        <p:spPr>
          <a:xfrm>
            <a:off x="1771127" y="95227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Business Problem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836;p55"/>
          <p:cNvSpPr txBox="1"/>
          <p:nvPr/>
        </p:nvSpPr>
        <p:spPr>
          <a:xfrm>
            <a:off x="5531605" y="95227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Operations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837;p55"/>
          <p:cNvSpPr txBox="1"/>
          <p:nvPr/>
        </p:nvSpPr>
        <p:spPr>
          <a:xfrm>
            <a:off x="1446518" y="1664800"/>
            <a:ext cx="2888006" cy="239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Operational silos leading to fragmented data.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Performance bottlenecks affecting data availability.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Aging Architecture using Teradata as EDW.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Lack of a single version of truth across the enterprise.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Manual reporting on Excel and limited executive-level dashboards.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Limited support for modern analytics tools and data sources.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846;p55"/>
          <p:cNvCxnSpPr/>
          <p:nvPr/>
        </p:nvCxnSpPr>
        <p:spPr>
          <a:xfrm>
            <a:off x="4702116" y="961187"/>
            <a:ext cx="0" cy="322861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82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5943" y="780824"/>
            <a:ext cx="3433438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32;p55"/>
          <p:cNvSpPr txBox="1"/>
          <p:nvPr/>
        </p:nvSpPr>
        <p:spPr>
          <a:xfrm>
            <a:off x="5704402" y="95227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Objectives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69095" y="1718141"/>
            <a:ext cx="354266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Develop a scalable Data and Analytics Infrastructure on the cloud.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Enable data availability across different entities of the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Ingest a variety of data sources efficiently.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Leverage a common infrastructure to overcome performance bottlenecks and reduce costs.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Reduce new ETL and BI development effort with increased 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Support operational and BI reporting &amp; dashboards, ad-hoc reporting, and analytical applications.</a:t>
            </a:r>
          </a:p>
          <a:p>
            <a:endParaRPr lang="en-IN" sz="105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5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658012" y="1502582"/>
            <a:ext cx="4993393" cy="2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lang="e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Step 1: Extract data from various sources using S3 bucket and AWS Kinesis.</a:t>
            </a:r>
          </a:p>
          <a:p>
            <a:pPr marL="133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lang="e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0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Step 2: Transform the data using AWS Glue.</a:t>
            </a:r>
          </a:p>
          <a:p>
            <a:pPr marL="133350" indent="0">
              <a:lnSpc>
                <a:spcPct val="100000"/>
              </a:lnSpc>
              <a:buClrTx/>
              <a:buSzPct val="120000"/>
              <a:buNone/>
            </a:pP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0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Step 3: Load the cleaned data into S3 buckets and in Glue catalog using crawlers.</a:t>
            </a:r>
          </a:p>
          <a:p>
            <a:pPr marL="133350" indent="0">
              <a:lnSpc>
                <a:spcPct val="100000"/>
              </a:lnSpc>
              <a:buClrTx/>
              <a:buSzPct val="120000"/>
              <a:buNone/>
            </a:pP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419100" indent="-285750">
              <a:lnSpc>
                <a:spcPct val="100000"/>
              </a:lnSpc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Step 4: Visualization and analysis using Athena notebook.</a:t>
            </a:r>
            <a:endParaRPr lang="en-IN"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33350" lvl="0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None/>
            </a:pPr>
            <a:endParaRPr b="1" dirty="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A</a:t>
            </a:r>
            <a:r>
              <a:rPr lang="en-IN" sz="2200" b="1" dirty="0" err="1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genda</a:t>
            </a:r>
            <a:r>
              <a:rPr lang="en-IN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</a:t>
            </a:r>
            <a:endParaRPr lang="en-IN" sz="2200" b="1" dirty="0">
              <a:solidFill>
                <a:srgbClr val="043364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54;p25"/>
          <p:cNvSpPr txBox="1"/>
          <p:nvPr/>
        </p:nvSpPr>
        <p:spPr>
          <a:xfrm>
            <a:off x="766599" y="1522024"/>
            <a:ext cx="8011725" cy="56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lvl="0">
              <a:lnSpc>
                <a:spcPct val="200000"/>
              </a:lnSpc>
              <a:buSzPts val="1100"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43365"/>
              </a:solidFill>
              <a:effectLst/>
              <a:uLnTx/>
              <a:uFillTx/>
              <a:latin typeface="Montserrat" panose="00000500000000000000" pitchFamily="50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5" name="Google Shape;155;p25"/>
          <p:cNvSpPr txBox="1"/>
          <p:nvPr/>
        </p:nvSpPr>
        <p:spPr>
          <a:xfrm>
            <a:off x="700275" y="2691375"/>
            <a:ext cx="52725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5000"/>
              </a:lnSpc>
              <a:buSzPts val="1100"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57;p25"/>
          <p:cNvSpPr/>
          <p:nvPr/>
        </p:nvSpPr>
        <p:spPr>
          <a:xfrm>
            <a:off x="579025" y="2151799"/>
            <a:ext cx="8199300" cy="53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EF4815"/>
              </a:solidFill>
              <a:effectLst/>
              <a:uLnTx/>
              <a:uFillTx/>
              <a:latin typeface="Montserrat" panose="00000500000000000000" pitchFamily="50" charset="0"/>
              <a:sym typeface="Arial"/>
            </a:endParaRPr>
          </a:p>
        </p:txBody>
      </p:sp>
      <p:sp>
        <p:nvSpPr>
          <p:cNvPr id="31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Data Architecture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5" y="1019629"/>
            <a:ext cx="7955584" cy="3041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Mitigation Plan</a:t>
            </a:r>
            <a:endParaRPr lang="en-IN" dirty="0"/>
          </a:p>
        </p:txBody>
      </p:sp>
      <p:sp>
        <p:nvSpPr>
          <p:cNvPr id="4" name="Google Shape;828;p55"/>
          <p:cNvSpPr txBox="1"/>
          <p:nvPr/>
        </p:nvSpPr>
        <p:spPr>
          <a:xfrm>
            <a:off x="754619" y="952279"/>
            <a:ext cx="163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Business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82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668" y="780824"/>
            <a:ext cx="3433438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2;p55"/>
          <p:cNvSpPr txBox="1"/>
          <p:nvPr/>
        </p:nvSpPr>
        <p:spPr>
          <a:xfrm>
            <a:off x="1771127" y="95227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Risks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836;p55"/>
          <p:cNvSpPr txBox="1"/>
          <p:nvPr/>
        </p:nvSpPr>
        <p:spPr>
          <a:xfrm>
            <a:off x="5531605" y="95227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Digital Operations Transformation</a:t>
            </a:r>
            <a:endParaRPr sz="1100" b="1" i="0" u="none" strike="noStrike" cap="none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837;p55"/>
          <p:cNvSpPr txBox="1"/>
          <p:nvPr/>
        </p:nvSpPr>
        <p:spPr>
          <a:xfrm>
            <a:off x="1446518" y="1664800"/>
            <a:ext cx="2888006" cy="239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loss or corruption in S3 bucket or during the ETL process.</a:t>
            </a:r>
          </a:p>
          <a:p>
            <a:pPr lvl="0">
              <a:buSzPts val="1100"/>
            </a:pPr>
            <a:endParaRPr lang="en-US" sz="105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endParaRPr lang="en-US" sz="105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Security Breaches on unauthorized access to data during ETL stages.</a:t>
            </a:r>
          </a:p>
          <a:p>
            <a:pPr lvl="0">
              <a:buSzPts val="1100"/>
            </a:pPr>
            <a:endParaRPr lang="en-US" sz="105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endParaRPr lang="en-US" sz="105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Cost Overruns due to unexpected increases in AWS service costs could exceed budgeted amounts.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846;p55"/>
          <p:cNvCxnSpPr/>
          <p:nvPr/>
        </p:nvCxnSpPr>
        <p:spPr>
          <a:xfrm>
            <a:off x="4702116" y="961187"/>
            <a:ext cx="0" cy="322861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82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5943" y="780824"/>
            <a:ext cx="3433438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32;p55"/>
          <p:cNvSpPr txBox="1"/>
          <p:nvPr/>
        </p:nvSpPr>
        <p:spPr>
          <a:xfrm>
            <a:off x="5704402" y="952279"/>
            <a:ext cx="1932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lt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Mitigation Strategy</a:t>
            </a:r>
            <a:endParaRPr sz="1100" b="1" i="0" u="none" strike="noStrike" cap="none" dirty="0">
              <a:solidFill>
                <a:schemeClr val="lt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69095" y="1718141"/>
            <a:ext cx="3542663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Implement regular data backups and validate data integrity after each stage of the ETL process. Use AWS services like Amazon S3 versioning.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Enforce strict IAM policies to control access to AWS resources. Encrypt data in transit and at rest. Implement monitoring and logging solutions like Amazon </a:t>
            </a:r>
            <a:r>
              <a:rPr lang="en-US" sz="1050" dirty="0" err="1">
                <a:latin typeface="Montserrat" panose="020B0604020202020204" charset="0"/>
              </a:rPr>
              <a:t>CloudWatch</a:t>
            </a:r>
            <a:r>
              <a:rPr lang="en-US" sz="1050" dirty="0">
                <a:latin typeface="Montserrat" panose="020B060402020202020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ontserrat" panose="020B0604020202020204" charset="0"/>
              </a:rPr>
              <a:t>Set up AWS Budgets to track spending and receive alerts when costs exceed predefined thresholds. Implement resource tagging and cost allocation strategies to allocate expenses accurately.</a:t>
            </a:r>
            <a:endParaRPr lang="en-IN" sz="105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8238871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43364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Trebuchet MS"/>
              </a:rPr>
              <a:t>Timeline</a:t>
            </a:r>
          </a:p>
        </p:txBody>
      </p:sp>
      <p:sp>
        <p:nvSpPr>
          <p:cNvPr id="33" name="Google Shape;230;p39"/>
          <p:cNvSpPr txBox="1"/>
          <p:nvPr/>
        </p:nvSpPr>
        <p:spPr>
          <a:xfrm>
            <a:off x="2392926" y="682326"/>
            <a:ext cx="3538382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IN" sz="1100" b="1" i="0" u="none" strike="noStrike" kern="0" cap="none" spc="0" normalizeH="0" baseline="0" noProof="0" dirty="0">
                <a:ln>
                  <a:noFill/>
                </a:ln>
                <a:solidFill>
                  <a:srgbClr val="EF4815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Milestones</a:t>
            </a:r>
          </a:p>
        </p:txBody>
      </p:sp>
      <p:sp>
        <p:nvSpPr>
          <p:cNvPr id="3" name="Rectangle 2"/>
          <p:cNvSpPr/>
          <p:nvPr/>
        </p:nvSpPr>
        <p:spPr>
          <a:xfrm>
            <a:off x="875485" y="3522289"/>
            <a:ext cx="1592704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68189" y="2910341"/>
            <a:ext cx="1592704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60893" y="2298392"/>
            <a:ext cx="1592704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653597" y="1686443"/>
            <a:ext cx="1592704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46301" y="1074494"/>
            <a:ext cx="1592704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" name="Rectangle 43"/>
          <p:cNvSpPr/>
          <p:nvPr/>
        </p:nvSpPr>
        <p:spPr>
          <a:xfrm rot="5400000">
            <a:off x="2031586" y="3216315"/>
            <a:ext cx="873206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Rectangle 44"/>
          <p:cNvSpPr/>
          <p:nvPr/>
        </p:nvSpPr>
        <p:spPr>
          <a:xfrm rot="5400000">
            <a:off x="3624290" y="2604367"/>
            <a:ext cx="873206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/>
          <p:cNvSpPr/>
          <p:nvPr/>
        </p:nvSpPr>
        <p:spPr>
          <a:xfrm rot="5400000">
            <a:off x="5214655" y="1992418"/>
            <a:ext cx="873206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2" name="Rectangle 71"/>
          <p:cNvSpPr/>
          <p:nvPr/>
        </p:nvSpPr>
        <p:spPr>
          <a:xfrm rot="5400000">
            <a:off x="6805019" y="1380470"/>
            <a:ext cx="873206" cy="2612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4" name="Google Shape;452;p43"/>
          <p:cNvSpPr txBox="1"/>
          <p:nvPr/>
        </p:nvSpPr>
        <p:spPr>
          <a:xfrm>
            <a:off x="1057675" y="3123607"/>
            <a:ext cx="1321134" cy="27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Requirement</a:t>
            </a:r>
            <a:r>
              <a:rPr kumimoji="0" lang="en-US" sz="9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Gathering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452;p43"/>
          <p:cNvSpPr txBox="1"/>
          <p:nvPr/>
        </p:nvSpPr>
        <p:spPr>
          <a:xfrm>
            <a:off x="2534600" y="2501374"/>
            <a:ext cx="1321134" cy="27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Sources</a:t>
            </a:r>
          </a:p>
        </p:txBody>
      </p:sp>
      <p:sp>
        <p:nvSpPr>
          <p:cNvPr id="76" name="Google Shape;452;p43"/>
          <p:cNvSpPr txBox="1"/>
          <p:nvPr/>
        </p:nvSpPr>
        <p:spPr>
          <a:xfrm>
            <a:off x="4162227" y="1879650"/>
            <a:ext cx="1321134" cy="27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Service Unit testing</a:t>
            </a:r>
          </a:p>
        </p:txBody>
      </p:sp>
      <p:sp>
        <p:nvSpPr>
          <p:cNvPr id="77" name="Google Shape;452;p43"/>
          <p:cNvSpPr txBox="1"/>
          <p:nvPr/>
        </p:nvSpPr>
        <p:spPr>
          <a:xfrm>
            <a:off x="5752592" y="1273873"/>
            <a:ext cx="1321134" cy="27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Integration</a:t>
            </a:r>
          </a:p>
        </p:txBody>
      </p:sp>
      <p:sp>
        <p:nvSpPr>
          <p:cNvPr id="78" name="Google Shape;452;p43"/>
          <p:cNvSpPr txBox="1"/>
          <p:nvPr/>
        </p:nvSpPr>
        <p:spPr>
          <a:xfrm>
            <a:off x="7358497" y="694297"/>
            <a:ext cx="1201105" cy="27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Visualization</a:t>
            </a:r>
          </a:p>
        </p:txBody>
      </p:sp>
      <p:sp>
        <p:nvSpPr>
          <p:cNvPr id="79" name="Google Shape;452;p43"/>
          <p:cNvSpPr txBox="1"/>
          <p:nvPr/>
        </p:nvSpPr>
        <p:spPr>
          <a:xfrm>
            <a:off x="940800" y="3777812"/>
            <a:ext cx="1701058" cy="8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Understanding problem statement and gathering source data.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Brainstorming on the current drawbacks and identifying required AWS services.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52;p43"/>
          <p:cNvSpPr txBox="1"/>
          <p:nvPr/>
        </p:nvSpPr>
        <p:spPr>
          <a:xfrm>
            <a:off x="2608238" y="3222583"/>
            <a:ext cx="1583285" cy="8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Gathering data sources for ingestion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Identifying various data sources. Generating Fake dataset wherever required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452;p43"/>
          <p:cNvSpPr txBox="1"/>
          <p:nvPr/>
        </p:nvSpPr>
        <p:spPr>
          <a:xfrm>
            <a:off x="4296648" y="2577527"/>
            <a:ext cx="1485239" cy="8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Testing each and every required service separately by different team members.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Services: Kinesis, Glue, Athena, S3, Lambda, SNS etc.</a:t>
            </a:r>
          </a:p>
          <a:p>
            <a:pPr lvl="0">
              <a:buSzPts val="1000"/>
              <a:defRPr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52;p43"/>
          <p:cNvSpPr txBox="1"/>
          <p:nvPr/>
        </p:nvSpPr>
        <p:spPr>
          <a:xfrm>
            <a:off x="5845063" y="1948195"/>
            <a:ext cx="1551710" cy="8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Integrating all the services together into a single data pipeline in accordance with our data architecture.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Setting up SNS subscriptions.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defRPr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452;p43"/>
          <p:cNvSpPr txBox="1"/>
          <p:nvPr/>
        </p:nvSpPr>
        <p:spPr>
          <a:xfrm>
            <a:off x="7400443" y="1335752"/>
            <a:ext cx="1573870" cy="8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Utilizing built-in Athena notebook for visualization of cleaned data.</a:t>
            </a:r>
          </a:p>
          <a:p>
            <a:pPr marL="171450" indent="-171450">
              <a:buSzPts val="1000"/>
              <a:buFont typeface="Arial" panose="020B0604020202020204" pitchFamily="34" charset="0"/>
              <a:buChar char="•"/>
              <a:defRPr/>
            </a:pP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Using </a:t>
            </a:r>
            <a:r>
              <a:rPr lang="en-US" sz="90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plotly</a:t>
            </a: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, </a:t>
            </a:r>
            <a:r>
              <a:rPr lang="en-US" sz="90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matplotlib</a:t>
            </a: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, </a:t>
            </a:r>
            <a:r>
              <a:rPr lang="en-US" sz="90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seaborn</a:t>
            </a:r>
            <a:r>
              <a:rPr lang="en-US" sz="90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libraries for the visualization and noting down the insights from the visualizations.</a:t>
            </a:r>
          </a:p>
          <a:p>
            <a:pPr marL="171450" lvl="0" indent="-171450">
              <a:buSzPts val="1000"/>
              <a:buFont typeface="Arial" panose="020B0604020202020204" pitchFamily="34" charset="0"/>
              <a:buChar char="•"/>
              <a:defRPr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230;p39"/>
          <p:cNvSpPr txBox="1"/>
          <p:nvPr/>
        </p:nvSpPr>
        <p:spPr>
          <a:xfrm rot="16200000">
            <a:off x="-887720" y="2432771"/>
            <a:ext cx="2556486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US" sz="1100" b="1" dirty="0">
                <a:solidFill>
                  <a:srgbClr val="EF4815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Phases</a:t>
            </a:r>
            <a:endParaRPr kumimoji="0" lang="en-IN" sz="1100" b="1" i="0" u="none" strike="noStrike" kern="0" cap="none" spc="0" normalizeH="0" baseline="0" noProof="0" dirty="0">
              <a:ln>
                <a:noFill/>
              </a:ln>
              <a:solidFill>
                <a:srgbClr val="EF4815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859258" y="3148375"/>
            <a:ext cx="245581" cy="276999"/>
            <a:chOff x="412431" y="1696944"/>
            <a:chExt cx="245581" cy="276999"/>
          </a:xfrm>
        </p:grpSpPr>
        <p:sp>
          <p:nvSpPr>
            <p:cNvPr id="90" name="Snip Single Corner Rectangle 89"/>
            <p:cNvSpPr/>
            <p:nvPr/>
          </p:nvSpPr>
          <p:spPr>
            <a:xfrm>
              <a:off x="428004" y="1720439"/>
              <a:ext cx="230008" cy="230008"/>
            </a:xfrm>
            <a:prstGeom prst="snip1Rect">
              <a:avLst>
                <a:gd name="adj" fmla="val 0"/>
              </a:avLst>
            </a:prstGeom>
            <a:solidFill>
              <a:srgbClr val="EF4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12431" y="1696944"/>
              <a:ext cx="2455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1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323845" y="2528854"/>
            <a:ext cx="276038" cy="276999"/>
            <a:chOff x="397203" y="1696944"/>
            <a:chExt cx="276038" cy="276999"/>
          </a:xfrm>
        </p:grpSpPr>
        <p:sp>
          <p:nvSpPr>
            <p:cNvPr id="93" name="Snip Single Corner Rectangle 92"/>
            <p:cNvSpPr/>
            <p:nvPr/>
          </p:nvSpPr>
          <p:spPr>
            <a:xfrm>
              <a:off x="428004" y="1720439"/>
              <a:ext cx="230008" cy="230008"/>
            </a:xfrm>
            <a:prstGeom prst="snip1Rect">
              <a:avLst>
                <a:gd name="adj" fmla="val 0"/>
              </a:avLst>
            </a:prstGeom>
            <a:solidFill>
              <a:srgbClr val="EF4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7203" y="1696944"/>
              <a:ext cx="2760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2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930125" y="1891792"/>
            <a:ext cx="276038" cy="276999"/>
            <a:chOff x="397203" y="1696944"/>
            <a:chExt cx="276038" cy="276999"/>
          </a:xfrm>
        </p:grpSpPr>
        <p:sp>
          <p:nvSpPr>
            <p:cNvPr id="96" name="Snip Single Corner Rectangle 95"/>
            <p:cNvSpPr/>
            <p:nvPr/>
          </p:nvSpPr>
          <p:spPr>
            <a:xfrm>
              <a:off x="428004" y="1720439"/>
              <a:ext cx="230008" cy="230008"/>
            </a:xfrm>
            <a:prstGeom prst="snip1Rect">
              <a:avLst>
                <a:gd name="adj" fmla="val 0"/>
              </a:avLst>
            </a:prstGeom>
            <a:solidFill>
              <a:srgbClr val="EF4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97203" y="1696944"/>
              <a:ext cx="2760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3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526159" y="1302499"/>
            <a:ext cx="290465" cy="276999"/>
            <a:chOff x="389989" y="1696944"/>
            <a:chExt cx="290465" cy="276999"/>
          </a:xfrm>
        </p:grpSpPr>
        <p:sp>
          <p:nvSpPr>
            <p:cNvPr id="99" name="Snip Single Corner Rectangle 98"/>
            <p:cNvSpPr/>
            <p:nvPr/>
          </p:nvSpPr>
          <p:spPr>
            <a:xfrm>
              <a:off x="428004" y="1720439"/>
              <a:ext cx="230008" cy="230008"/>
            </a:xfrm>
            <a:prstGeom prst="snip1Rect">
              <a:avLst>
                <a:gd name="adj" fmla="val 0"/>
              </a:avLst>
            </a:prstGeom>
            <a:solidFill>
              <a:srgbClr val="EF4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89989" y="1696944"/>
              <a:ext cx="2904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4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107436" y="728727"/>
            <a:ext cx="276038" cy="276999"/>
            <a:chOff x="397203" y="1696944"/>
            <a:chExt cx="276038" cy="276999"/>
          </a:xfrm>
        </p:grpSpPr>
        <p:sp>
          <p:nvSpPr>
            <p:cNvPr id="102" name="Snip Single Corner Rectangle 101"/>
            <p:cNvSpPr/>
            <p:nvPr/>
          </p:nvSpPr>
          <p:spPr>
            <a:xfrm>
              <a:off x="428004" y="1720439"/>
              <a:ext cx="230008" cy="230008"/>
            </a:xfrm>
            <a:prstGeom prst="snip1Rect">
              <a:avLst>
                <a:gd name="adj" fmla="val 0"/>
              </a:avLst>
            </a:prstGeom>
            <a:solidFill>
              <a:srgbClr val="EF4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7203" y="1696944"/>
              <a:ext cx="2760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50" charset="0"/>
                  <a:ea typeface="Calibri"/>
                  <a:cs typeface="Calibri"/>
                  <a:sym typeface="Calibri"/>
                </a:rPr>
                <a:t>5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452;p43"/>
          <p:cNvSpPr txBox="1"/>
          <p:nvPr/>
        </p:nvSpPr>
        <p:spPr>
          <a:xfrm>
            <a:off x="4360535" y="2258548"/>
            <a:ext cx="1094779" cy="27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700;p128"/>
          <p:cNvSpPr/>
          <p:nvPr/>
        </p:nvSpPr>
        <p:spPr>
          <a:xfrm>
            <a:off x="455239" y="1823089"/>
            <a:ext cx="268500" cy="1323900"/>
          </a:xfrm>
          <a:prstGeom prst="upArrow">
            <a:avLst>
              <a:gd name="adj1" fmla="val 50000"/>
              <a:gd name="adj2" fmla="val 51237"/>
            </a:avLst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47" name="Google Shape;700;p128"/>
          <p:cNvSpPr/>
          <p:nvPr/>
        </p:nvSpPr>
        <p:spPr>
          <a:xfrm rot="5400000">
            <a:off x="4026594" y="375791"/>
            <a:ext cx="268500" cy="1323900"/>
          </a:xfrm>
          <a:prstGeom prst="upArrow">
            <a:avLst>
              <a:gd name="adj1" fmla="val 50000"/>
              <a:gd name="adj2" fmla="val 51237"/>
            </a:avLst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12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/>
          <p:nvPr/>
        </p:nvSpPr>
        <p:spPr>
          <a:xfrm flipH="1">
            <a:off x="365700" y="891375"/>
            <a:ext cx="2606100" cy="37128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Data Ingestion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EF4815"/>
              </a:solidFill>
              <a:effectLst/>
              <a:uLnTx/>
              <a:uFillTx/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L="0" marR="18288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is ingested into the</a:t>
            </a:r>
            <a:r>
              <a:rPr lang="en-US" sz="1050" noProof="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105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 by uploading the CSVs in S3 buckets and streaming the data via AWS Kinesis.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0" marR="18288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rgbClr val="EF4815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Data sources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EF4815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320040" marR="182880" lvl="0" indent="-16764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Char char="●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Streaming Data</a:t>
            </a:r>
            <a:endParaRPr lang="en-US" sz="1050" dirty="0">
              <a:solidFill>
                <a:srgbClr val="434343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52400" marR="18288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tabLst/>
              <a:defRPr/>
            </a:pPr>
            <a:r>
              <a:rPr kumimoji="0" lang="en" sz="105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clickstream</a:t>
            </a:r>
            <a:r>
              <a:rPr kumimoji="0" lang="en" sz="1050" b="0" i="0" u="none" strike="noStrike" kern="0" cap="none" spc="0" normalizeH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and social media API data</a:t>
            </a:r>
          </a:p>
          <a:p>
            <a:pPr marL="320040" marR="182880" lvl="0" indent="-9144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320040" marR="182880" lvl="0" indent="-16764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Batch Data</a:t>
            </a:r>
          </a:p>
          <a:p>
            <a:pPr marL="152400" marR="18288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tabLst/>
              <a:defRPr/>
            </a:pPr>
            <a:r>
              <a:rPr lang="en-US" sz="1050" noProof="0" dirty="0">
                <a:solidFill>
                  <a:srgbClr val="434343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csv files from marketing, sales and operations departments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8238871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43364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Trebuchet MS"/>
              </a:rPr>
              <a:t>Step</a:t>
            </a:r>
            <a:r>
              <a:rPr kumimoji="0" lang="en-US" sz="2200" b="1" i="0" u="none" strike="noStrike" kern="0" cap="none" spc="0" normalizeH="0" noProof="0" dirty="0">
                <a:ln>
                  <a:noFill/>
                </a:ln>
                <a:solidFill>
                  <a:srgbClr val="043364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Trebuchet MS"/>
              </a:rPr>
              <a:t> 1: Extract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9" name="Google Shape;297;p39"/>
          <p:cNvSpPr txBox="1"/>
          <p:nvPr/>
        </p:nvSpPr>
        <p:spPr>
          <a:xfrm>
            <a:off x="5570621" y="2574075"/>
            <a:ext cx="146957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Insert graphic here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1026" name="Picture 2" descr="https://lh7-us.googleusercontent.com/ChFUxjpbyDgzNWvouQGwbNnE3DOAz1NVg2Dxp8q2HEfrgHsK-R7hdyqxMmWPttmsvu_G9uj0_KUIsqs-TAUWiag-_w6vlEPzx9n8-x2E2uL_1MqtvJM0bEEDW9hQ0FqUtV1XLxSNQIoK8sj8lg11kg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 b="5429"/>
          <a:stretch/>
        </p:blipFill>
        <p:spPr bwMode="auto">
          <a:xfrm>
            <a:off x="3086100" y="1141281"/>
            <a:ext cx="5943600" cy="29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Transform using AWS Glue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26" y="1134406"/>
            <a:ext cx="5281671" cy="2970940"/>
          </a:xfrm>
          <a:prstGeom prst="rect">
            <a:avLst/>
          </a:prstGeom>
        </p:spPr>
      </p:pic>
      <p:sp>
        <p:nvSpPr>
          <p:cNvPr id="7" name="Google Shape;296;p39"/>
          <p:cNvSpPr/>
          <p:nvPr/>
        </p:nvSpPr>
        <p:spPr>
          <a:xfrm flipH="1">
            <a:off x="306988" y="763476"/>
            <a:ext cx="3130606" cy="37128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 dirty="0">
                <a:solidFill>
                  <a:srgbClr val="EF4815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Data Processing</a:t>
            </a:r>
            <a:endParaRPr lang="en-US" b="1" dirty="0">
              <a:solidFill>
                <a:srgbClr val="EF4815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Utilize AWS Glue for data </a:t>
            </a:r>
            <a:r>
              <a:rPr lang="en-IN" sz="1050" dirty="0" err="1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cataloging</a:t>
            </a: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, metadata management, and ETL (Extract, Transform, Load) processes.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Create and manage data </a:t>
            </a:r>
            <a:r>
              <a:rPr lang="en-IN" sz="1050" dirty="0" err="1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catalogs</a:t>
            </a: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 to provide a unified view of available data sources.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The Glue Crawler scans the data source, infers schema, and creates tables in the Glue Data </a:t>
            </a:r>
            <a:r>
              <a:rPr lang="en-IN" sz="1050" dirty="0" err="1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Catalog</a:t>
            </a: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.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AWS Glue Jobs execute data transformation logic on </a:t>
            </a:r>
            <a:r>
              <a:rPr lang="en-IN" sz="1050" dirty="0" err="1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cataloged</a:t>
            </a: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 data, simplifying the data processing workflow</a:t>
            </a:r>
            <a:endParaRPr lang="en" sz="1050" dirty="0">
              <a:solidFill>
                <a:schemeClr val="tx1"/>
              </a:solidFill>
              <a:latin typeface="Montserrat" panose="00000500000000000000" pitchFamily="50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706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712155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Glue Transforms</a:t>
            </a:r>
          </a:p>
        </p:txBody>
      </p:sp>
      <p:pic>
        <p:nvPicPr>
          <p:cNvPr id="30" name="Google Shape;89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320" y="939945"/>
            <a:ext cx="87725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98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5219" y="1451022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904;p57"/>
          <p:cNvSpPr/>
          <p:nvPr/>
        </p:nvSpPr>
        <p:spPr>
          <a:xfrm>
            <a:off x="6053947" y="966293"/>
            <a:ext cx="2313157" cy="3816164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38486" y="1184039"/>
            <a:ext cx="1076961" cy="1076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</a:t>
            </a:r>
          </a:p>
        </p:txBody>
      </p:sp>
      <p:sp>
        <p:nvSpPr>
          <p:cNvPr id="43" name="Oval 42"/>
          <p:cNvSpPr/>
          <p:nvPr/>
        </p:nvSpPr>
        <p:spPr>
          <a:xfrm>
            <a:off x="4217831" y="1184039"/>
            <a:ext cx="1076961" cy="1076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</a:t>
            </a:r>
          </a:p>
        </p:txBody>
      </p:sp>
      <p:sp>
        <p:nvSpPr>
          <p:cNvPr id="45" name="Oval 44"/>
          <p:cNvSpPr/>
          <p:nvPr/>
        </p:nvSpPr>
        <p:spPr>
          <a:xfrm>
            <a:off x="6678744" y="1184039"/>
            <a:ext cx="1076961" cy="1076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</a:t>
            </a:r>
          </a:p>
        </p:txBody>
      </p:sp>
      <p:sp>
        <p:nvSpPr>
          <p:cNvPr id="35" name="Google Shape;900;p57"/>
          <p:cNvSpPr txBox="1"/>
          <p:nvPr/>
        </p:nvSpPr>
        <p:spPr>
          <a:xfrm>
            <a:off x="2705811" y="1058646"/>
            <a:ext cx="2050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EF481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01;p57"/>
          <p:cNvSpPr txBox="1"/>
          <p:nvPr/>
        </p:nvSpPr>
        <p:spPr>
          <a:xfrm>
            <a:off x="6770319" y="1022070"/>
            <a:ext cx="1154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EF4814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8002" y="2728425"/>
            <a:ext cx="2097928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b="1" dirty="0">
                <a:solidFill>
                  <a:srgbClr val="EF4815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Custom Transform </a:t>
            </a:r>
          </a:p>
          <a:p>
            <a:pPr lvl="0" algn="ctr">
              <a:lnSpc>
                <a:spcPct val="90000"/>
              </a:lnSpc>
            </a:pPr>
            <a:endParaRPr lang="en-US" sz="1800" b="1" dirty="0">
              <a:solidFill>
                <a:srgbClr val="EF4815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 algn="ctr">
              <a:buSzPts val="1600"/>
              <a:defRPr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Some dates in the dataset were of format </a:t>
            </a:r>
            <a:r>
              <a:rPr lang="en-US" sz="105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dd</a:t>
            </a: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-mm-</a:t>
            </a:r>
            <a:r>
              <a:rPr lang="en-US" sz="105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yyyy</a:t>
            </a: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while some were of format mm/</a:t>
            </a:r>
            <a:r>
              <a:rPr lang="en-US" sz="105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dd</a:t>
            </a: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/</a:t>
            </a:r>
            <a:r>
              <a:rPr lang="en-US" sz="105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yyyy</a:t>
            </a: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. All of these were replaced by the standard mm/</a:t>
            </a:r>
            <a:r>
              <a:rPr lang="en-US" sz="105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dd</a:t>
            </a: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/</a:t>
            </a:r>
            <a:r>
              <a:rPr lang="en-US" sz="1050" dirty="0" err="1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yyyy</a:t>
            </a: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format. Also the leading zeros from the dates have been removed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31544" y="2728425"/>
            <a:ext cx="209792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b="1" dirty="0">
                <a:solidFill>
                  <a:srgbClr val="EF4815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To Timestamp </a:t>
            </a:r>
          </a:p>
          <a:p>
            <a:pPr lvl="0" algn="ctr">
              <a:lnSpc>
                <a:spcPct val="90000"/>
              </a:lnSpc>
            </a:pPr>
            <a:endParaRPr lang="en-US" sz="1800" b="1" dirty="0">
              <a:solidFill>
                <a:srgbClr val="EF4815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 algn="ctr">
              <a:buSzPts val="1600"/>
              <a:defRPr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This transform is performed on the clickstream dataset where the timestamp column has the data in epoch format of Python(seconds). This transform converts that data into timestamp format.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82605" y="2728425"/>
            <a:ext cx="2097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200" b="1" dirty="0">
                <a:solidFill>
                  <a:srgbClr val="EF4815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Drop Null Fields </a:t>
            </a:r>
          </a:p>
          <a:p>
            <a:pPr lvl="0" algn="ctr">
              <a:lnSpc>
                <a:spcPct val="90000"/>
              </a:lnSpc>
            </a:pPr>
            <a:endParaRPr lang="en-US" sz="1800" b="1" dirty="0">
              <a:solidFill>
                <a:srgbClr val="EF4815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 algn="ctr">
              <a:buSzPts val="1600"/>
              <a:defRPr/>
            </a:pPr>
            <a:r>
              <a:rPr lang="en-US" sz="1050" dirty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This transform drops the null fields.</a:t>
            </a:r>
          </a:p>
        </p:txBody>
      </p:sp>
      <p:sp>
        <p:nvSpPr>
          <p:cNvPr id="24" name="Google Shape;904;p57"/>
          <p:cNvSpPr/>
          <p:nvPr/>
        </p:nvSpPr>
        <p:spPr>
          <a:xfrm>
            <a:off x="3614517" y="966293"/>
            <a:ext cx="2313157" cy="3816164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04;p57"/>
          <p:cNvSpPr/>
          <p:nvPr/>
        </p:nvSpPr>
        <p:spPr>
          <a:xfrm>
            <a:off x="1157066" y="966293"/>
            <a:ext cx="2313157" cy="3816164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944" y="1450999"/>
            <a:ext cx="791867" cy="741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414" y="1461669"/>
            <a:ext cx="691793" cy="715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348" y="1466776"/>
            <a:ext cx="736441" cy="70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76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edoTemplate.pptx" id="{F27D56F3-A918-448C-9E9C-6B56E0D9EA63}" vid="{5A0495C5-7EF9-4890-8D5A-8EAF8ED4597C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502fb57-73d7-4f25-a710-2b3a4aaec0d5" xsi:nil="true"/>
    <lcf76f155ced4ddcb4097134ff3c332f xmlns="9bcca9b9-e5d8-4269-b141-8afbe443951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DB12ECD5DB44881A1CA73AF332C9B" ma:contentTypeVersion="10" ma:contentTypeDescription="Create a new document." ma:contentTypeScope="" ma:versionID="905e32dd0c941e5b528b9bdddb217481">
  <xsd:schema xmlns:xsd="http://www.w3.org/2001/XMLSchema" xmlns:xs="http://www.w3.org/2001/XMLSchema" xmlns:p="http://schemas.microsoft.com/office/2006/metadata/properties" xmlns:ns2="9bcca9b9-e5d8-4269-b141-8afbe4439517" xmlns:ns3="a502fb57-73d7-4f25-a710-2b3a4aaec0d5" targetNamespace="http://schemas.microsoft.com/office/2006/metadata/properties" ma:root="true" ma:fieldsID="d1180af47f28e9e47bb1afc3b7d46033" ns2:_="" ns3:_="">
    <xsd:import namespace="9bcca9b9-e5d8-4269-b141-8afbe4439517"/>
    <xsd:import namespace="a502fb57-73d7-4f25-a710-2b3a4aaec0d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ca9b9-e5d8-4269-b141-8afbe443951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972477b5-a32e-4354-bab4-f6ab60418c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2fb57-73d7-4f25-a710-2b3a4aaec0d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2e9eb43-94bd-49d7-be6b-d0ca8fbaba3e}" ma:internalName="TaxCatchAll" ma:showField="CatchAllData" ma:web="a502fb57-73d7-4f25-a710-2b3a4aaec0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981B9-9D5E-4595-8635-131F575C0C5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a502fb57-73d7-4f25-a710-2b3a4aaec0d5"/>
    <ds:schemaRef ds:uri="9bcca9b9-e5d8-4269-b141-8afbe4439517"/>
  </ds:schemaRefs>
</ds:datastoreItem>
</file>

<file path=customXml/itemProps3.xml><?xml version="1.0" encoding="utf-8"?>
<ds:datastoreItem xmlns:ds="http://schemas.openxmlformats.org/officeDocument/2006/customXml" ds:itemID="{1EA1219C-96B0-49F6-8A4A-7E6C294C9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cca9b9-e5d8-4269-b141-8afbe4439517"/>
    <ds:schemaRef ds:uri="a502fb57-73d7-4f25-a710-2b3a4aaec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778</Words>
  <Application>Microsoft Office PowerPoint</Application>
  <PresentationFormat>On-screen Show (16:9)</PresentationFormat>
  <Paragraphs>132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Simple Light</vt:lpstr>
      <vt:lpstr>1_Simple Light</vt:lpstr>
      <vt:lpstr>1_Office Theme</vt:lpstr>
      <vt:lpstr>PowerPoint Presentation</vt:lpstr>
      <vt:lpstr>Business problem and Objectives</vt:lpstr>
      <vt:lpstr>PowerPoint Presentation</vt:lpstr>
      <vt:lpstr>Data Architecture</vt:lpstr>
      <vt:lpstr>Risk Mitigation Plan</vt:lpstr>
      <vt:lpstr>PowerPoint Presentation</vt:lpstr>
      <vt:lpstr>PowerPoint Presentation</vt:lpstr>
      <vt:lpstr>Step 2: Transform using AWS Glue</vt:lpstr>
      <vt:lpstr>PowerPoint Presentation</vt:lpstr>
      <vt:lpstr>Dataset Before and After</vt:lpstr>
      <vt:lpstr>Step 3: Load</vt:lpstr>
      <vt:lpstr>Communication</vt:lpstr>
      <vt:lpstr>PowerPoint Presentation</vt:lpstr>
      <vt:lpstr>Customer Transactions Dashboard</vt:lpstr>
      <vt:lpstr>HR Data Dashboard</vt:lpstr>
      <vt:lpstr>Clickstream Data Dashboard</vt:lpstr>
      <vt:lpstr>API Data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Raghav Mehrotra</cp:lastModifiedBy>
  <cp:revision>139</cp:revision>
  <dcterms:modified xsi:type="dcterms:W3CDTF">2024-09-15T18:58:50Z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</Properties>
</file>